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2" r:id="rId3"/>
    <p:sldId id="271" r:id="rId4"/>
    <p:sldId id="263" r:id="rId5"/>
    <p:sldId id="265" r:id="rId6"/>
    <p:sldId id="266" r:id="rId7"/>
    <p:sldId id="269" r:id="rId8"/>
    <p:sldId id="270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0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8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3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4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1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8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3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0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1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00007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</a:rPr>
              <a:t>For our God is a consuming fire.</a:t>
            </a:r>
            <a:r>
              <a:rPr lang="en-US" sz="5400" dirty="0"/>
              <a:t>									</a:t>
            </a:r>
            <a:r>
              <a:rPr lang="en-US" sz="5400" dirty="0">
                <a:solidFill>
                  <a:srgbClr val="00B050"/>
                </a:solidFill>
              </a:rPr>
              <a:t>(</a:t>
            </a:r>
            <a:r>
              <a:rPr lang="en-US" sz="5400" dirty="0" err="1">
                <a:solidFill>
                  <a:srgbClr val="00B050"/>
                </a:solidFill>
              </a:rPr>
              <a:t>Heb</a:t>
            </a:r>
            <a:r>
              <a:rPr lang="en-US" sz="5400" dirty="0">
                <a:solidFill>
                  <a:srgbClr val="00B050"/>
                </a:solidFill>
              </a:rPr>
              <a:t> 12:29)</a:t>
            </a:r>
          </a:p>
        </p:txBody>
      </p:sp>
    </p:spTree>
    <p:extLst>
      <p:ext uri="{BB962C8B-B14F-4D97-AF65-F5344CB8AC3E}">
        <p14:creationId xmlns:p14="http://schemas.microsoft.com/office/powerpoint/2010/main" val="417631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50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24546"/>
            <a:ext cx="10972800" cy="5614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At the close of the thousand years, Christ again returns to the earth. He is accompanied by the host of the redeemed and attended by a retinue of angels. As He descends in terrific majesty He bids the wicked dead arise to receive their doom. They come forth, a mighty host, numberless as the sands of the sea. What a contrast to those who were raised at the first resurrection! The righteous were clothed with immortal youth and beauty. The wicked bear the traces of disease and death. 									           </a:t>
            </a:r>
            <a:r>
              <a:rPr lang="en-US" sz="3600" dirty="0">
                <a:solidFill>
                  <a:srgbClr val="00B050"/>
                </a:solidFill>
              </a:rPr>
              <a:t>{ GC 662.1} </a:t>
            </a:r>
          </a:p>
        </p:txBody>
      </p:sp>
    </p:spTree>
    <p:extLst>
      <p:ext uri="{BB962C8B-B14F-4D97-AF65-F5344CB8AC3E}">
        <p14:creationId xmlns:p14="http://schemas.microsoft.com/office/powerpoint/2010/main" val="376634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2626-E5F3-4F41-8372-03EFEF07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9C05B-DEFD-4326-9463-338FCFD9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For I,’ says the Lord, ‘will be a wall of fire all around her, and I will be the glory in her midst.’ ”                                      								</a:t>
            </a:r>
            <a:r>
              <a:rPr lang="en-US" sz="3600" dirty="0">
                <a:solidFill>
                  <a:srgbClr val="00B050"/>
                </a:solidFill>
              </a:rPr>
              <a:t>(</a:t>
            </a:r>
            <a:r>
              <a:rPr lang="en-US" sz="3600" dirty="0" err="1">
                <a:solidFill>
                  <a:srgbClr val="00B050"/>
                </a:solidFill>
              </a:rPr>
              <a:t>Zec</a:t>
            </a:r>
            <a:r>
              <a:rPr lang="en-US" sz="3600" dirty="0">
                <a:solidFill>
                  <a:srgbClr val="00B050"/>
                </a:solidFill>
              </a:rPr>
              <a:t> 2:5 KJV)</a:t>
            </a:r>
          </a:p>
        </p:txBody>
      </p:sp>
    </p:spTree>
    <p:extLst>
      <p:ext uri="{BB962C8B-B14F-4D97-AF65-F5344CB8AC3E}">
        <p14:creationId xmlns:p14="http://schemas.microsoft.com/office/powerpoint/2010/main" val="97215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5120"/>
            <a:ext cx="10972800" cy="244144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And the LORD will create upon every dwelling place of mount Zion, and upon her assemblies, a cloud and smoke by day, and the shining of a flaming fire by night: for upon all the glory shall be a </a:t>
            </a:r>
            <a:r>
              <a:rPr lang="en-US" sz="3200" dirty="0" err="1">
                <a:solidFill>
                  <a:srgbClr val="FFFF00"/>
                </a:solidFill>
              </a:rPr>
              <a:t>defence</a:t>
            </a:r>
            <a:r>
              <a:rPr lang="en-US" sz="3200" dirty="0">
                <a:solidFill>
                  <a:srgbClr val="FFFF00"/>
                </a:solidFill>
              </a:rPr>
              <a:t>.						</a:t>
            </a:r>
            <a:r>
              <a:rPr lang="en-US" sz="3200" dirty="0">
                <a:solidFill>
                  <a:srgbClr val="00B050"/>
                </a:solidFill>
              </a:rPr>
              <a:t>(Isa 4:5  KJV)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90256"/>
            <a:ext cx="10972800" cy="279356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“And Jehovah creates over every spot of Mount Zion, and over its festal assemblies, a cloud by day, and smoke, and the shining of flaming fire by night: for over all the glory comes a canopy.”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  <a:latin typeface="Georgia" panose="02040502050405020303" pitchFamily="18" charset="0"/>
              </a:rPr>
              <a:t>				</a:t>
            </a:r>
            <a:r>
              <a:rPr lang="en-US" dirty="0">
                <a:solidFill>
                  <a:srgbClr val="00B050"/>
                </a:solidFill>
                <a:latin typeface="Georgia" panose="02040502050405020303" pitchFamily="18" charset="0"/>
              </a:rPr>
              <a:t>Isaiah 4:5 (</a:t>
            </a:r>
            <a:r>
              <a:rPr lang="en-US" dirty="0" err="1">
                <a:solidFill>
                  <a:srgbClr val="00B050"/>
                </a:solidFill>
                <a:latin typeface="Georgia" panose="02040502050405020303" pitchFamily="18" charset="0"/>
              </a:rPr>
              <a:t>Keil</a:t>
            </a:r>
            <a:r>
              <a:rPr lang="en-US" dirty="0">
                <a:solidFill>
                  <a:srgbClr val="00B050"/>
                </a:solidFill>
                <a:latin typeface="Georgia" panose="02040502050405020303" pitchFamily="18" charset="0"/>
              </a:rPr>
              <a:t> &amp; </a:t>
            </a:r>
            <a:r>
              <a:rPr lang="en-US" dirty="0" err="1">
                <a:solidFill>
                  <a:srgbClr val="00B050"/>
                </a:solidFill>
                <a:latin typeface="Georgia" panose="02040502050405020303" pitchFamily="18" charset="0"/>
              </a:rPr>
              <a:t>Delitzch</a:t>
            </a:r>
            <a:r>
              <a:rPr lang="en-US" dirty="0">
                <a:solidFill>
                  <a:srgbClr val="00B050"/>
                </a:solidFill>
                <a:latin typeface="Georgia" panose="02040502050405020303" pitchFamily="18" charset="0"/>
              </a:rPr>
              <a:t>)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74365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C000"/>
                </a:solidFill>
              </a:rPr>
              <a:t>There shall be no more thence an infant of days, nor an old man that hath not filled his days: for the child shall die an hundred years old; but the sinner being an hundred years old shall be accursed.                                                                  </a:t>
            </a:r>
            <a:r>
              <a:rPr lang="en-US" sz="3200" dirty="0">
                <a:solidFill>
                  <a:srgbClr val="00B050"/>
                </a:solidFill>
              </a:rPr>
              <a:t>(Isa 65:20 KJV)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53905"/>
            <a:ext cx="10972800" cy="2972259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  <a:latin typeface="Georgia" panose="02040502050405020303" pitchFamily="18" charset="0"/>
              </a:rPr>
              <a:t>“And there shall no more come thence a suckling of a few days, and an old man who has not lived out all his days; for the youth in it will die as one a hundred years old, and the sinner be smitten with the curse as one a hundred years old.”</a:t>
            </a:r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              </a:t>
            </a:r>
            <a:r>
              <a:rPr lang="en-US" dirty="0">
                <a:solidFill>
                  <a:srgbClr val="00B050"/>
                </a:solidFill>
                <a:latin typeface="Georgia" panose="02040502050405020303" pitchFamily="18" charset="0"/>
              </a:rPr>
              <a:t>Isaiah 65:20  (</a:t>
            </a:r>
            <a:r>
              <a:rPr lang="en-US" dirty="0" err="1">
                <a:solidFill>
                  <a:srgbClr val="00B050"/>
                </a:solidFill>
                <a:latin typeface="Georgia" panose="02040502050405020303" pitchFamily="18" charset="0"/>
              </a:rPr>
              <a:t>Keil</a:t>
            </a:r>
            <a:r>
              <a:rPr lang="en-US" dirty="0">
                <a:solidFill>
                  <a:srgbClr val="00B050"/>
                </a:solidFill>
                <a:latin typeface="Georgia" panose="02040502050405020303" pitchFamily="18" charset="0"/>
              </a:rPr>
              <a:t> &amp; </a:t>
            </a:r>
            <a:r>
              <a:rPr lang="en-US" dirty="0" err="1">
                <a:solidFill>
                  <a:srgbClr val="00B050"/>
                </a:solidFill>
                <a:latin typeface="Georgia" panose="02040502050405020303" pitchFamily="18" charset="0"/>
              </a:rPr>
              <a:t>Delitzch</a:t>
            </a:r>
            <a:r>
              <a:rPr lang="en-US" dirty="0">
                <a:solidFill>
                  <a:srgbClr val="00B050"/>
                </a:solidFill>
                <a:latin typeface="Georgia" panose="02040502050405020303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689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6" y="474046"/>
            <a:ext cx="8909508" cy="2578233"/>
          </a:xfrm>
        </p:spPr>
      </p:pic>
      <p:sp>
        <p:nvSpPr>
          <p:cNvPr id="5" name="TextBox 4"/>
          <p:cNvSpPr txBox="1"/>
          <p:nvPr/>
        </p:nvSpPr>
        <p:spPr>
          <a:xfrm>
            <a:off x="573437" y="3676973"/>
            <a:ext cx="11008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Studies in organisms as diverse as yeast, worms, flies, mice, and human cell culture have documented a decline in repressive heterochromatin with senescence, and genetic interventions have indicated that maintaining repressive heterochromatin might be beneficial for increasing healthy life span.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5935" y="6179104"/>
            <a:ext cx="568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PNAS | October 4, 2016 | vol. 113 | no. 40 | 11069–11070</a:t>
            </a:r>
          </a:p>
        </p:txBody>
      </p:sp>
    </p:spTree>
    <p:extLst>
      <p:ext uri="{BB962C8B-B14F-4D97-AF65-F5344CB8AC3E}">
        <p14:creationId xmlns:p14="http://schemas.microsoft.com/office/powerpoint/2010/main" val="24783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AFC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09" y="311740"/>
            <a:ext cx="8579733" cy="1758707"/>
          </a:xfrm>
        </p:spPr>
      </p:pic>
      <p:pic>
        <p:nvPicPr>
          <p:cNvPr id="5" name="Snagit_PPT7EA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30" y="2070447"/>
            <a:ext cx="5282338" cy="775283"/>
          </a:xfrm>
          <a:prstGeom prst="rect">
            <a:avLst/>
          </a:prstGeom>
        </p:spPr>
      </p:pic>
      <p:pic>
        <p:nvPicPr>
          <p:cNvPr id="6" name="Snagit_PPT700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29" y="2845730"/>
            <a:ext cx="5282339" cy="1349874"/>
          </a:xfrm>
          <a:prstGeom prst="rect">
            <a:avLst/>
          </a:prstGeom>
        </p:spPr>
      </p:pic>
      <p:pic>
        <p:nvPicPr>
          <p:cNvPr id="7" name="Snagit_PPTEA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78" y="4195604"/>
            <a:ext cx="5288890" cy="1173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44" y="4395394"/>
            <a:ext cx="3412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Heterochromatic LADs 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lamin</a:t>
            </a:r>
            <a:r>
              <a:rPr lang="en-US" sz="1400" dirty="0">
                <a:solidFill>
                  <a:srgbClr val="FF0000"/>
                </a:solidFill>
              </a:rPr>
              <a:t>-associated domains) </a:t>
            </a:r>
            <a:r>
              <a:rPr lang="en-US" sz="1400" dirty="0">
                <a:solidFill>
                  <a:srgbClr val="FFFF00"/>
                </a:solidFill>
              </a:rPr>
              <a:t>are marked in </a:t>
            </a:r>
            <a:r>
              <a:rPr lang="en-US" sz="1400" dirty="0">
                <a:solidFill>
                  <a:srgbClr val="FF0000"/>
                </a:solidFill>
              </a:rPr>
              <a:t>red</a:t>
            </a:r>
            <a:r>
              <a:rPr lang="en-US" sz="1400" dirty="0">
                <a:solidFill>
                  <a:srgbClr val="FFFF00"/>
                </a:solidFill>
              </a:rPr>
              <a:t>, where they associate with the nuclear lamina on the inner nuclear membrane.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8905" y="4580059"/>
            <a:ext cx="262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Humans born with defective </a:t>
            </a:r>
            <a:r>
              <a:rPr lang="en-US" sz="1600" dirty="0" err="1">
                <a:solidFill>
                  <a:srgbClr val="FFFF00"/>
                </a:solidFill>
              </a:rPr>
              <a:t>lamins</a:t>
            </a:r>
            <a:r>
              <a:rPr lang="en-US" sz="1600" dirty="0">
                <a:solidFill>
                  <a:srgbClr val="FFFF00"/>
                </a:solidFill>
              </a:rPr>
              <a:t> have what disease?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0288" y="6168325"/>
            <a:ext cx="596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Frontiers in Genetics. December 2013 | Volume4 | Article 274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8905" y="2407017"/>
            <a:ext cx="26127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Loss of PTGS can lead to increased levels of TE transcripts, which can undergo transposition and land in other areas of the genome, with deleterious effects.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241" y="2759875"/>
            <a:ext cx="3363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The RNAi-induced silencing complex (RISC).</a:t>
            </a:r>
          </a:p>
          <a:p>
            <a:r>
              <a:rPr lang="en-US" sz="1400" dirty="0">
                <a:solidFill>
                  <a:srgbClr val="00B050"/>
                </a:solidFill>
              </a:rPr>
              <a:t>Transcriptional gene silencing- (TGS)</a:t>
            </a:r>
          </a:p>
          <a:p>
            <a:r>
              <a:rPr lang="en-US" sz="1400" dirty="0">
                <a:solidFill>
                  <a:srgbClr val="00B050"/>
                </a:solidFill>
              </a:rPr>
              <a:t>Post transcriptional gene silencing (PTGS)</a:t>
            </a:r>
          </a:p>
        </p:txBody>
      </p:sp>
    </p:spTree>
    <p:extLst>
      <p:ext uri="{BB962C8B-B14F-4D97-AF65-F5344CB8AC3E}">
        <p14:creationId xmlns:p14="http://schemas.microsoft.com/office/powerpoint/2010/main" val="37560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2F8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75" y="274638"/>
            <a:ext cx="8763450" cy="6458282"/>
          </a:xfrm>
        </p:spPr>
      </p:pic>
    </p:spTree>
    <p:extLst>
      <p:ext uri="{BB962C8B-B14F-4D97-AF65-F5344CB8AC3E}">
        <p14:creationId xmlns:p14="http://schemas.microsoft.com/office/powerpoint/2010/main" val="54581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44A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31" y="274638"/>
            <a:ext cx="9468337" cy="3314870"/>
          </a:xfrm>
        </p:spPr>
      </p:pic>
      <p:pic>
        <p:nvPicPr>
          <p:cNvPr id="5" name="Snagit_PPTA6A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55" y="3636003"/>
            <a:ext cx="8503087" cy="2451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4130" y="6249692"/>
            <a:ext cx="4719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Cell Cycle 10:17, 3016-3030; September 1, 2011</a:t>
            </a:r>
          </a:p>
        </p:txBody>
      </p:sp>
    </p:spTree>
    <p:extLst>
      <p:ext uri="{BB962C8B-B14F-4D97-AF65-F5344CB8AC3E}">
        <p14:creationId xmlns:p14="http://schemas.microsoft.com/office/powerpoint/2010/main" val="40086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et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501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Diet Talk</vt:lpstr>
      <vt:lpstr>PowerPoint Presentation</vt:lpstr>
      <vt:lpstr>PowerPoint Presentation</vt:lpstr>
      <vt:lpstr>PowerPoint Presentation</vt:lpstr>
      <vt:lpstr>And the LORD will create upon every dwelling place of mount Zion, and upon her assemblies, a cloud and smoke by day, and the shining of a flaming fire by night: for upon all the glory shall be a defence.      (Isa 4:5  KJV)</vt:lpstr>
      <vt:lpstr>There shall be no more thence an infant of days, nor an old man that hath not filled his days: for the child shall die an hundred years old; but the sinner being an hundred years old shall be accursed.                                                                  (Isa 65:20 KJV)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Webster</dc:creator>
  <cp:lastModifiedBy>Webster, Michael</cp:lastModifiedBy>
  <cp:revision>20</cp:revision>
  <dcterms:created xsi:type="dcterms:W3CDTF">2014-02-17T16:05:04Z</dcterms:created>
  <dcterms:modified xsi:type="dcterms:W3CDTF">2018-09-30T13:10:06Z</dcterms:modified>
</cp:coreProperties>
</file>